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99" r:id="rId2"/>
    <p:sldId id="261" r:id="rId3"/>
    <p:sldId id="257" r:id="rId4"/>
    <p:sldId id="259" r:id="rId5"/>
    <p:sldId id="266" r:id="rId6"/>
    <p:sldId id="298" r:id="rId7"/>
    <p:sldId id="262" r:id="rId8"/>
    <p:sldId id="265" r:id="rId9"/>
    <p:sldId id="286" r:id="rId10"/>
    <p:sldId id="282" r:id="rId11"/>
    <p:sldId id="283" r:id="rId12"/>
    <p:sldId id="284" r:id="rId13"/>
    <p:sldId id="28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434" autoAdjust="0"/>
  </p:normalViewPr>
  <p:slideViewPr>
    <p:cSldViewPr snapToGrid="0">
      <p:cViewPr varScale="1">
        <p:scale>
          <a:sx n="69" d="100"/>
          <a:sy n="69" d="100"/>
        </p:scale>
        <p:origin x="78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E8749B-3CAC-4240-A381-9ED509CC998C}" type="datetimeFigureOut">
              <a:rPr lang="en-US" smtClean="0"/>
              <a:t>19/09/2023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36948C-120A-4DC4-ABA5-898F401C1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772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luongtran8495@gmail.com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C4C689-0797-4A8F-B2C6-5687E1566F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3220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50D7D-F74F-4262-B4FB-2AD91599BE64}" type="datetimeFigureOut">
              <a:rPr lang="en-US" smtClean="0"/>
              <a:t>19/09/2023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0BFE2-0032-460B-A3C4-558DC957E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070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50D7D-F74F-4262-B4FB-2AD91599BE64}" type="datetimeFigureOut">
              <a:rPr lang="en-US" smtClean="0"/>
              <a:t>19/09/2023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0BFE2-0032-460B-A3C4-558DC957E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451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50D7D-F74F-4262-B4FB-2AD91599BE64}" type="datetimeFigureOut">
              <a:rPr lang="en-US" smtClean="0"/>
              <a:t>19/09/2023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0BFE2-0032-460B-A3C4-558DC957E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849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50D7D-F74F-4262-B4FB-2AD91599BE64}" type="datetimeFigureOut">
              <a:rPr lang="en-US" smtClean="0"/>
              <a:t>19/09/2023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0BFE2-0032-460B-A3C4-558DC957E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459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50D7D-F74F-4262-B4FB-2AD91599BE64}" type="datetimeFigureOut">
              <a:rPr lang="en-US" smtClean="0"/>
              <a:t>19/09/2023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0BFE2-0032-460B-A3C4-558DC957E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127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50D7D-F74F-4262-B4FB-2AD91599BE64}" type="datetimeFigureOut">
              <a:rPr lang="en-US" smtClean="0"/>
              <a:t>19/09/2023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0BFE2-0032-460B-A3C4-558DC957E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041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50D7D-F74F-4262-B4FB-2AD91599BE64}" type="datetimeFigureOut">
              <a:rPr lang="en-US" smtClean="0"/>
              <a:t>19/09/2023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0BFE2-0032-460B-A3C4-558DC957E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733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50D7D-F74F-4262-B4FB-2AD91599BE64}" type="datetimeFigureOut">
              <a:rPr lang="en-US" smtClean="0"/>
              <a:t>19/09/2023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0BFE2-0032-460B-A3C4-558DC957E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675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50D7D-F74F-4262-B4FB-2AD91599BE64}" type="datetimeFigureOut">
              <a:rPr lang="en-US" smtClean="0"/>
              <a:t>19/09/2023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0BFE2-0032-460B-A3C4-558DC957E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17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50D7D-F74F-4262-B4FB-2AD91599BE64}" type="datetimeFigureOut">
              <a:rPr lang="en-US" smtClean="0"/>
              <a:t>19/09/2023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0BFE2-0032-460B-A3C4-558DC957E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009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50D7D-F74F-4262-B4FB-2AD91599BE64}" type="datetimeFigureOut">
              <a:rPr lang="en-US" smtClean="0"/>
              <a:t>19/09/2023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0BFE2-0032-460B-A3C4-558DC957E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091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50D7D-F74F-4262-B4FB-2AD91599BE64}" type="datetimeFigureOut">
              <a:rPr lang="en-US" smtClean="0"/>
              <a:t>19/09/2023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B0BFE2-0032-460B-A3C4-558DC957E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58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slide" Target="slide13.xml"/><Relationship Id="rId3" Type="http://schemas.openxmlformats.org/officeDocument/2006/relationships/slide" Target="slide2.xml"/><Relationship Id="rId7" Type="http://schemas.openxmlformats.org/officeDocument/2006/relationships/slide" Target="slide1.xml"/><Relationship Id="rId12" Type="http://schemas.openxmlformats.org/officeDocument/2006/relationships/image" Target="../media/image2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11" Type="http://schemas.openxmlformats.org/officeDocument/2006/relationships/slide" Target="slide4.xml"/><Relationship Id="rId5" Type="http://schemas.openxmlformats.org/officeDocument/2006/relationships/slide" Target="slide11.xml"/><Relationship Id="rId15" Type="http://schemas.openxmlformats.org/officeDocument/2006/relationships/image" Target="../media/image24.gif"/><Relationship Id="rId10" Type="http://schemas.openxmlformats.org/officeDocument/2006/relationships/image" Target="../media/image21.png"/><Relationship Id="rId4" Type="http://schemas.openxmlformats.org/officeDocument/2006/relationships/image" Target="../media/image18.png"/><Relationship Id="rId9" Type="http://schemas.openxmlformats.org/officeDocument/2006/relationships/slide" Target="slide12.xml"/><Relationship Id="rId1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gif"/><Relationship Id="rId13" Type="http://schemas.openxmlformats.org/officeDocument/2006/relationships/image" Target="../media/image31.gif"/><Relationship Id="rId3" Type="http://schemas.openxmlformats.org/officeDocument/2006/relationships/audio" Target="../media/audio2.wav"/><Relationship Id="rId7" Type="http://schemas.openxmlformats.org/officeDocument/2006/relationships/slide" Target="slide10.xml"/><Relationship Id="rId12" Type="http://schemas.openxmlformats.org/officeDocument/2006/relationships/image" Target="../media/image3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11" Type="http://schemas.openxmlformats.org/officeDocument/2006/relationships/image" Target="../media/image29.gif"/><Relationship Id="rId5" Type="http://schemas.openxmlformats.org/officeDocument/2006/relationships/image" Target="../media/image19.png"/><Relationship Id="rId10" Type="http://schemas.openxmlformats.org/officeDocument/2006/relationships/image" Target="../media/image28.gif"/><Relationship Id="rId4" Type="http://schemas.openxmlformats.org/officeDocument/2006/relationships/image" Target="../media/image18.png"/><Relationship Id="rId9" Type="http://schemas.openxmlformats.org/officeDocument/2006/relationships/image" Target="../media/image27.gif"/><Relationship Id="rId14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gif"/><Relationship Id="rId13" Type="http://schemas.openxmlformats.org/officeDocument/2006/relationships/image" Target="../media/image31.gif"/><Relationship Id="rId3" Type="http://schemas.openxmlformats.org/officeDocument/2006/relationships/audio" Target="../media/audio2.wav"/><Relationship Id="rId7" Type="http://schemas.openxmlformats.org/officeDocument/2006/relationships/slide" Target="slide10.xml"/><Relationship Id="rId12" Type="http://schemas.openxmlformats.org/officeDocument/2006/relationships/image" Target="../media/image3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11" Type="http://schemas.openxmlformats.org/officeDocument/2006/relationships/image" Target="../media/image29.gif"/><Relationship Id="rId5" Type="http://schemas.openxmlformats.org/officeDocument/2006/relationships/image" Target="../media/image21.png"/><Relationship Id="rId10" Type="http://schemas.openxmlformats.org/officeDocument/2006/relationships/image" Target="../media/image28.gif"/><Relationship Id="rId4" Type="http://schemas.openxmlformats.org/officeDocument/2006/relationships/image" Target="../media/image20.png"/><Relationship Id="rId9" Type="http://schemas.openxmlformats.org/officeDocument/2006/relationships/image" Target="../media/image27.gif"/><Relationship Id="rId14" Type="http://schemas.openxmlformats.org/officeDocument/2006/relationships/audio" Target="../media/audio1.wav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gif"/><Relationship Id="rId13" Type="http://schemas.openxmlformats.org/officeDocument/2006/relationships/image" Target="../media/image31.gif"/><Relationship Id="rId3" Type="http://schemas.openxmlformats.org/officeDocument/2006/relationships/audio" Target="../media/audio2.wav"/><Relationship Id="rId7" Type="http://schemas.openxmlformats.org/officeDocument/2006/relationships/slide" Target="slide10.xml"/><Relationship Id="rId12" Type="http://schemas.openxmlformats.org/officeDocument/2006/relationships/image" Target="../media/image30.gif"/><Relationship Id="rId2" Type="http://schemas.openxmlformats.org/officeDocument/2006/relationships/audio" Target="../media/audio1.wav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11" Type="http://schemas.openxmlformats.org/officeDocument/2006/relationships/image" Target="../media/image29.gif"/><Relationship Id="rId5" Type="http://schemas.openxmlformats.org/officeDocument/2006/relationships/image" Target="../media/image23.png"/><Relationship Id="rId15" Type="http://schemas.microsoft.com/office/2007/relationships/hdphoto" Target="../media/hdphoto3.wdp"/><Relationship Id="rId10" Type="http://schemas.openxmlformats.org/officeDocument/2006/relationships/image" Target="../media/image28.gif"/><Relationship Id="rId4" Type="http://schemas.openxmlformats.org/officeDocument/2006/relationships/image" Target="../media/image22.png"/><Relationship Id="rId9" Type="http://schemas.openxmlformats.org/officeDocument/2006/relationships/image" Target="../media/image27.gif"/><Relationship Id="rId1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3" name="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52" y="2465007"/>
            <a:ext cx="4906376" cy="3980824"/>
          </a:xfrm>
          <a:prstGeom prst="rect">
            <a:avLst/>
          </a:prstGeom>
        </p:spPr>
      </p:pic>
      <p:pic>
        <p:nvPicPr>
          <p:cNvPr id="4" name="1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543825" y="4230988"/>
            <a:ext cx="3773430" cy="2705180"/>
          </a:xfrm>
          <a:prstGeom prst="rect">
            <a:avLst/>
          </a:prstGeom>
        </p:spPr>
      </p:pic>
      <p:pic>
        <p:nvPicPr>
          <p:cNvPr id="5" name="55">
            <a:extLst>
              <a:ext uri="{FF2B5EF4-FFF2-40B4-BE49-F238E27FC236}">
                <a16:creationId xmlns:a16="http://schemas.microsoft.com/office/drawing/2014/main" id="{922D7C20-53C1-440C-A4D7-3834D810F5C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3993" y="-250353"/>
            <a:ext cx="9803219" cy="3679353"/>
          </a:xfrm>
          <a:prstGeom prst="rect">
            <a:avLst/>
          </a:prstGeom>
        </p:spPr>
      </p:pic>
      <p:grpSp>
        <p:nvGrpSpPr>
          <p:cNvPr id="7" name="57">
            <a:extLst>
              <a:ext uri="{FF2B5EF4-FFF2-40B4-BE49-F238E27FC236}">
                <a16:creationId xmlns:a16="http://schemas.microsoft.com/office/drawing/2014/main" id="{5C3F0EA5-D3AA-4CCB-8053-CA26C4C18711}"/>
              </a:ext>
            </a:extLst>
          </p:cNvPr>
          <p:cNvGrpSpPr/>
          <p:nvPr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8" name="Group 4">
              <a:extLst>
                <a:ext uri="{FF2B5EF4-FFF2-40B4-BE49-F238E27FC236}">
                  <a16:creationId xmlns:a16="http://schemas.microsoft.com/office/drawing/2014/main" id="{0551CF28-A1CE-4253-9E51-49015C981594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D183A1A-DE17-4CF6-BCB4-F3838E8F0E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3E7CCA13-12E3-434E-869F-2195DDDEE7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33D8A7C5-FD9F-4540-A37A-9BC58CCAAA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1DB4A1D3-3461-4F23-9060-242E6596F3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9" name="Group 4">
              <a:extLst>
                <a:ext uri="{FF2B5EF4-FFF2-40B4-BE49-F238E27FC236}">
                  <a16:creationId xmlns:a16="http://schemas.microsoft.com/office/drawing/2014/main" id="{D339A026-D097-41CE-B0D6-382C26DE3F8D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0" name="Freeform 5">
                <a:extLst>
                  <a:ext uri="{FF2B5EF4-FFF2-40B4-BE49-F238E27FC236}">
                    <a16:creationId xmlns:a16="http://schemas.microsoft.com/office/drawing/2014/main" id="{A458B4F9-0B31-4D97-AC09-B51F5A27E3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1" name="Freeform 6">
                <a:extLst>
                  <a:ext uri="{FF2B5EF4-FFF2-40B4-BE49-F238E27FC236}">
                    <a16:creationId xmlns:a16="http://schemas.microsoft.com/office/drawing/2014/main" id="{21D0D1DB-9134-4688-B72B-70C6A58B13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2" name="Freeform 7">
                <a:extLst>
                  <a:ext uri="{FF2B5EF4-FFF2-40B4-BE49-F238E27FC236}">
                    <a16:creationId xmlns:a16="http://schemas.microsoft.com/office/drawing/2014/main" id="{C428B3BE-70C9-4AC9-A041-2D5B3E416C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3" name="Freeform 8">
                <a:extLst>
                  <a:ext uri="{FF2B5EF4-FFF2-40B4-BE49-F238E27FC236}">
                    <a16:creationId xmlns:a16="http://schemas.microsoft.com/office/drawing/2014/main" id="{531A955B-4989-44CB-BD2F-3F2E466243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</p:grpSp>
      </p:grpSp>
      <p:pic>
        <p:nvPicPr>
          <p:cNvPr id="19" name="69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2594812" y="990789"/>
            <a:ext cx="6688049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Chào</a:t>
            </a:r>
            <a:r>
              <a:rPr kumimoji="0" lang="en-US" altLang="zh-CN" sz="44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4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mừng</a:t>
            </a:r>
            <a:r>
              <a:rPr kumimoji="0" lang="en-US" altLang="zh-CN" sz="44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4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các</a:t>
            </a:r>
            <a:r>
              <a:rPr kumimoji="0" lang="en-US" altLang="zh-CN" sz="44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4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em</a:t>
            </a:r>
            <a:r>
              <a:rPr kumimoji="0" lang="en-US" altLang="zh-CN" sz="44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4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đến</a:t>
            </a:r>
            <a:r>
              <a:rPr kumimoji="0" lang="en-US" altLang="zh-CN" sz="44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4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với</a:t>
            </a:r>
            <a:r>
              <a:rPr kumimoji="0" lang="en-US" altLang="zh-CN" sz="44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tiết</a:t>
            </a:r>
            <a:r>
              <a:rPr kumimoji="0" lang="en-US" altLang="zh-CN" sz="44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4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Tự</a:t>
            </a:r>
            <a:r>
              <a:rPr lang="en-US" altLang="zh-CN" sz="44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400" b="1" i="1" kern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nhiên</a:t>
            </a:r>
            <a:r>
              <a:rPr lang="en-US" altLang="zh-CN" sz="4400" b="1" i="1" kern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400" b="1" i="1" kern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và Xã </a:t>
            </a:r>
            <a:r>
              <a:rPr lang="en-US" altLang="zh-CN" sz="44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hội</a:t>
            </a:r>
            <a:endParaRPr kumimoji="0" lang="en-US" altLang="zh-CN" sz="44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38239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6335562D-47C3-42BC-BC7D-7AF52EE5A71A}"/>
              </a:ext>
            </a:extLst>
          </p:cNvPr>
          <p:cNvSpPr/>
          <p:nvPr/>
        </p:nvSpPr>
        <p:spPr>
          <a:xfrm>
            <a:off x="1524001" y="4356641"/>
            <a:ext cx="9144000" cy="85630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8" name="Picture 7">
            <a:hlinkClick r:id="rId3" action="ppaction://hlinksldjump"/>
            <a:extLst>
              <a:ext uri="{FF2B5EF4-FFF2-40B4-BE49-F238E27FC236}">
                <a16:creationId xmlns:a16="http://schemas.microsoft.com/office/drawing/2014/main" id="{165D02D2-111C-48DA-B806-17EDA77B2D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161" y="3647271"/>
            <a:ext cx="1476884" cy="1307705"/>
          </a:xfrm>
          <a:prstGeom prst="rect">
            <a:avLst/>
          </a:prstGeom>
        </p:spPr>
      </p:pic>
      <p:pic>
        <p:nvPicPr>
          <p:cNvPr id="9" name="Picture 8">
            <a:hlinkClick r:id="rId5" action="ppaction://hlinksldjump"/>
            <a:extLst>
              <a:ext uri="{FF2B5EF4-FFF2-40B4-BE49-F238E27FC236}">
                <a16:creationId xmlns:a16="http://schemas.microsoft.com/office/drawing/2014/main" id="{DE93B167-9DF8-4F7B-A15E-DCA0F1988FC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518" y="3207655"/>
            <a:ext cx="1545470" cy="1037934"/>
          </a:xfrm>
          <a:prstGeom prst="rect">
            <a:avLst/>
          </a:prstGeom>
        </p:spPr>
      </p:pic>
      <p:pic>
        <p:nvPicPr>
          <p:cNvPr id="10" name="Picture 9">
            <a:hlinkClick r:id="rId7" action="ppaction://hlinksldjump"/>
            <a:extLst>
              <a:ext uri="{FF2B5EF4-FFF2-40B4-BE49-F238E27FC236}">
                <a16:creationId xmlns:a16="http://schemas.microsoft.com/office/drawing/2014/main" id="{99F79902-D845-4948-9A8D-BC737DA8398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1128" y="3521947"/>
            <a:ext cx="1476884" cy="1307705"/>
          </a:xfrm>
          <a:prstGeom prst="rect">
            <a:avLst/>
          </a:prstGeom>
        </p:spPr>
      </p:pic>
      <p:pic>
        <p:nvPicPr>
          <p:cNvPr id="11" name="Picture 10">
            <a:hlinkClick r:id="rId9" action="ppaction://hlinksldjump"/>
            <a:extLst>
              <a:ext uri="{FF2B5EF4-FFF2-40B4-BE49-F238E27FC236}">
                <a16:creationId xmlns:a16="http://schemas.microsoft.com/office/drawing/2014/main" id="{F5A3D29D-2006-4BE0-AEF2-ABC918DCEA4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197" y="3083129"/>
            <a:ext cx="1545470" cy="1037934"/>
          </a:xfrm>
          <a:prstGeom prst="rect">
            <a:avLst/>
          </a:prstGeom>
        </p:spPr>
      </p:pic>
      <p:pic>
        <p:nvPicPr>
          <p:cNvPr id="12" name="Picture 11">
            <a:hlinkClick r:id="rId11" action="ppaction://hlinksldjump"/>
            <a:extLst>
              <a:ext uri="{FF2B5EF4-FFF2-40B4-BE49-F238E27FC236}">
                <a16:creationId xmlns:a16="http://schemas.microsoft.com/office/drawing/2014/main" id="{B9F6EF56-EFE5-46AA-BEED-938FE1E31AD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0080" y="3463894"/>
            <a:ext cx="1476884" cy="1307705"/>
          </a:xfrm>
          <a:prstGeom prst="rect">
            <a:avLst/>
          </a:prstGeom>
        </p:spPr>
      </p:pic>
      <p:pic>
        <p:nvPicPr>
          <p:cNvPr id="13" name="Picture 12">
            <a:hlinkClick r:id="rId13" action="ppaction://hlinksldjump"/>
            <a:extLst>
              <a:ext uri="{FF2B5EF4-FFF2-40B4-BE49-F238E27FC236}">
                <a16:creationId xmlns:a16="http://schemas.microsoft.com/office/drawing/2014/main" id="{CABCEBFF-5DE1-4042-94D0-113FF0A7D80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787" y="3079811"/>
            <a:ext cx="1545470" cy="1037934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468116E2-9E2A-444E-92F8-B1A7CB14769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550" y="5190825"/>
            <a:ext cx="4571999" cy="251114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4AF2A1C0-A62D-4A01-AB2A-74ABC46C1AC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2" y="5190825"/>
            <a:ext cx="4571999" cy="251114"/>
          </a:xfrm>
          <a:prstGeom prst="rect">
            <a:avLst/>
          </a:prstGeom>
        </p:spPr>
      </p:pic>
      <p:sp>
        <p:nvSpPr>
          <p:cNvPr id="42" name="Flowchart: Summing Junction 41">
            <a:hlinkClick r:id="rId5" action="ppaction://hlinksldjump"/>
            <a:extLst>
              <a:ext uri="{FF2B5EF4-FFF2-40B4-BE49-F238E27FC236}">
                <a16:creationId xmlns:a16="http://schemas.microsoft.com/office/drawing/2014/main" id="{E51D645D-F5EB-48AD-9720-05E0BE57DF46}"/>
              </a:ext>
            </a:extLst>
          </p:cNvPr>
          <p:cNvSpPr/>
          <p:nvPr/>
        </p:nvSpPr>
        <p:spPr>
          <a:xfrm>
            <a:off x="10073018" y="5443447"/>
            <a:ext cx="486801" cy="486801"/>
          </a:xfrm>
          <a:prstGeom prst="flowChartSummingJunction">
            <a:avLst/>
          </a:prstGeom>
          <a:solidFill>
            <a:srgbClr val="FF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FE0A47F-DE0D-4AFB-A019-3B65ECEF2308}"/>
              </a:ext>
            </a:extLst>
          </p:cNvPr>
          <p:cNvSpPr/>
          <p:nvPr/>
        </p:nvSpPr>
        <p:spPr>
          <a:xfrm>
            <a:off x="5202245" y="1566313"/>
            <a:ext cx="4499012" cy="56169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200" b="1">
                <a:ln w="6600">
                  <a:solidFill>
                    <a:srgbClr val="7030A0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HỘP QUÀ BÍ MẬT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2179094" y="545169"/>
            <a:ext cx="2284659" cy="55299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>
                <a:solidFill>
                  <a:schemeClr val="tx1"/>
                </a:solidFill>
              </a:rPr>
              <a:t>Củng cố</a:t>
            </a:r>
            <a:endParaRPr lang="en-US" sz="1400" b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Striped Right Arrow 14"/>
          <p:cNvSpPr/>
          <p:nvPr/>
        </p:nvSpPr>
        <p:spPr>
          <a:xfrm>
            <a:off x="1524001" y="491554"/>
            <a:ext cx="655092" cy="559559"/>
          </a:xfrm>
          <a:prstGeom prst="striped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FE0A47F-DE0D-4AFB-A019-3B65ECEF2308}"/>
              </a:ext>
            </a:extLst>
          </p:cNvPr>
          <p:cNvSpPr/>
          <p:nvPr/>
        </p:nvSpPr>
        <p:spPr>
          <a:xfrm>
            <a:off x="1388640" y="1568758"/>
            <a:ext cx="4380931" cy="56169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200" b="1">
                <a:ln w="6600">
                  <a:solidFill>
                    <a:srgbClr val="7030A0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Trò chơi học tập</a:t>
            </a:r>
          </a:p>
        </p:txBody>
      </p:sp>
    </p:spTree>
    <p:extLst>
      <p:ext uri="{BB962C8B-B14F-4D97-AF65-F5344CB8AC3E}">
        <p14:creationId xmlns:p14="http://schemas.microsoft.com/office/powerpoint/2010/main" val="3833499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88889E-6 -2.96296E-6 L -3.88889E-6 -0.07222 " pathEditMode="relative" rAng="0" ptsTypes="AA">
                                      <p:cBhvr>
                                        <p:cTn id="1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77778E-6 4.07407E-6 L -2.77778E-6 -0.07223 " pathEditMode="relative" rAng="0" ptsTypes="AA">
                                      <p:cBhvr>
                                        <p:cTn id="2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35" grpId="0"/>
      <p:bldP spid="35" grpId="1"/>
      <p:bldP spid="16" grpId="0"/>
      <p:bldP spid="16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23805F6-EA77-4D51-9744-9F37A57F23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3621" y="4502882"/>
            <a:ext cx="1476884" cy="13077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8B3DB36-0CAB-4CD0-BE48-595E0CADE4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9327" y="4118799"/>
            <a:ext cx="1545470" cy="1037934"/>
          </a:xfrm>
          <a:prstGeom prst="rect">
            <a:avLst/>
          </a:prstGeom>
        </p:spPr>
      </p:pic>
      <p:sp>
        <p:nvSpPr>
          <p:cNvPr id="9" name="Rectangle: Folded Corner 8">
            <a:extLst>
              <a:ext uri="{FF2B5EF4-FFF2-40B4-BE49-F238E27FC236}">
                <a16:creationId xmlns:a16="http://schemas.microsoft.com/office/drawing/2014/main" id="{6FCD71A2-4BFE-4953-931C-BECE5B4A1D66}"/>
              </a:ext>
            </a:extLst>
          </p:cNvPr>
          <p:cNvSpPr/>
          <p:nvPr/>
        </p:nvSpPr>
        <p:spPr>
          <a:xfrm>
            <a:off x="8184492" y="3350215"/>
            <a:ext cx="1806205" cy="1181209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 cái kẹo</a:t>
            </a:r>
          </a:p>
        </p:txBody>
      </p:sp>
      <p:sp>
        <p:nvSpPr>
          <p:cNvPr id="27" name="Rectangle: Folded Corner 26">
            <a:extLst>
              <a:ext uri="{FF2B5EF4-FFF2-40B4-BE49-F238E27FC236}">
                <a16:creationId xmlns:a16="http://schemas.microsoft.com/office/drawing/2014/main" id="{A468FF43-48BE-45C8-AE0E-72371E21D00D}"/>
              </a:ext>
            </a:extLst>
          </p:cNvPr>
          <p:cNvSpPr/>
          <p:nvPr/>
        </p:nvSpPr>
        <p:spPr>
          <a:xfrm>
            <a:off x="1794360" y="1022822"/>
            <a:ext cx="7217228" cy="1295400"/>
          </a:xfrm>
          <a:prstGeom prst="foldedCorner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 1: Bài học hôm nay có tên là gì ?</a:t>
            </a:r>
          </a:p>
        </p:txBody>
      </p:sp>
      <p:sp>
        <p:nvSpPr>
          <p:cNvPr id="28" name="Rectangle: Folded Corner 27">
            <a:extLst>
              <a:ext uri="{FF2B5EF4-FFF2-40B4-BE49-F238E27FC236}">
                <a16:creationId xmlns:a16="http://schemas.microsoft.com/office/drawing/2014/main" id="{02105D08-1F14-416F-86C2-51DFEA1D8826}"/>
              </a:ext>
            </a:extLst>
          </p:cNvPr>
          <p:cNvSpPr/>
          <p:nvPr/>
        </p:nvSpPr>
        <p:spPr>
          <a:xfrm>
            <a:off x="1905000" y="2455592"/>
            <a:ext cx="6738852" cy="845600"/>
          </a:xfrm>
          <a:prstGeom prst="foldedCorner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Đáp án: Các thế hệ trong gia đình.</a:t>
            </a:r>
            <a:endParaRPr lang="en-US" sz="240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A1AF95E-ACBD-46E9-8F43-1F6D65A0D221}"/>
              </a:ext>
            </a:extLst>
          </p:cNvPr>
          <p:cNvSpPr/>
          <p:nvPr/>
        </p:nvSpPr>
        <p:spPr>
          <a:xfrm rot="5600923">
            <a:off x="3647494" y="4602835"/>
            <a:ext cx="1828748" cy="188234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1" name="Arrow: Pentagon 30">
            <a:hlinkClick r:id="rId7" action="ppaction://hlinksldjump"/>
            <a:extLst>
              <a:ext uri="{FF2B5EF4-FFF2-40B4-BE49-F238E27FC236}">
                <a16:creationId xmlns:a16="http://schemas.microsoft.com/office/drawing/2014/main" id="{AA693000-41B6-4481-BACC-F3E8F4F6DBBA}"/>
              </a:ext>
            </a:extLst>
          </p:cNvPr>
          <p:cNvSpPr/>
          <p:nvPr/>
        </p:nvSpPr>
        <p:spPr>
          <a:xfrm rot="586976" flipH="1">
            <a:off x="3625055" y="3909016"/>
            <a:ext cx="1733204" cy="674636"/>
          </a:xfrm>
          <a:prstGeom prst="homePlate">
            <a:avLst/>
          </a:prstGeom>
          <a:blipFill>
            <a:blip r:embed="rId6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 HOME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AD4177A1-A88F-4280-9343-2E28544658A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4681" y="4950351"/>
            <a:ext cx="714375" cy="764381"/>
          </a:xfrm>
          <a:prstGeom prst="rect">
            <a:avLst/>
          </a:prstGeom>
        </p:spPr>
      </p:pic>
      <p:sp>
        <p:nvSpPr>
          <p:cNvPr id="36" name="Flowchart: Summing Junction 35">
            <a:extLst>
              <a:ext uri="{FF2B5EF4-FFF2-40B4-BE49-F238E27FC236}">
                <a16:creationId xmlns:a16="http://schemas.microsoft.com/office/drawing/2014/main" id="{9A9D8C94-FF71-4542-A1F8-47F84D77E78E}"/>
              </a:ext>
            </a:extLst>
          </p:cNvPr>
          <p:cNvSpPr/>
          <p:nvPr/>
        </p:nvSpPr>
        <p:spPr>
          <a:xfrm>
            <a:off x="4543426" y="4002995"/>
            <a:ext cx="115805" cy="115805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52D227BA-4253-4222-A515-03444C57CB2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3046" y="4726711"/>
            <a:ext cx="873043" cy="956990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7ADCD335-3FE0-4DF0-AEE0-F01FB02593E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165" y="4750663"/>
            <a:ext cx="873043" cy="95699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431D4799-01BE-422D-9BB8-792204DC8F8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009" y="3435535"/>
            <a:ext cx="583484" cy="576482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CE2D8554-4EA9-4489-87EE-9EE8BCAD807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42422" y="3605909"/>
            <a:ext cx="660121" cy="632396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6492" y="3796529"/>
            <a:ext cx="371475" cy="328613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BF1CB1F2-B380-48F5-8964-31095DE91B5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5860" y="2631842"/>
            <a:ext cx="1168880" cy="1948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761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1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1.66667E-6 -0.2247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27" grpId="0" animBg="1"/>
      <p:bldP spid="2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23805F6-EA77-4D51-9744-9F37A57F23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3621" y="4502882"/>
            <a:ext cx="1476884" cy="13077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8B3DB36-0CAB-4CD0-BE48-595E0CADE4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9327" y="4118799"/>
            <a:ext cx="1545470" cy="1037934"/>
          </a:xfrm>
          <a:prstGeom prst="rect">
            <a:avLst/>
          </a:prstGeom>
        </p:spPr>
      </p:pic>
      <p:sp>
        <p:nvSpPr>
          <p:cNvPr id="9" name="Rectangle: Folded Corner 8">
            <a:extLst>
              <a:ext uri="{FF2B5EF4-FFF2-40B4-BE49-F238E27FC236}">
                <a16:creationId xmlns:a16="http://schemas.microsoft.com/office/drawing/2014/main" id="{6FCD71A2-4BFE-4953-931C-BECE5B4A1D66}"/>
              </a:ext>
            </a:extLst>
          </p:cNvPr>
          <p:cNvSpPr/>
          <p:nvPr/>
        </p:nvSpPr>
        <p:spPr>
          <a:xfrm>
            <a:off x="7581279" y="3623464"/>
            <a:ext cx="2490623" cy="1169972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cây bút chì</a:t>
            </a:r>
          </a:p>
        </p:txBody>
      </p:sp>
      <p:sp>
        <p:nvSpPr>
          <p:cNvPr id="27" name="Rectangle: Folded Corner 26">
            <a:extLst>
              <a:ext uri="{FF2B5EF4-FFF2-40B4-BE49-F238E27FC236}">
                <a16:creationId xmlns:a16="http://schemas.microsoft.com/office/drawing/2014/main" id="{A468FF43-48BE-45C8-AE0E-72371E21D00D}"/>
              </a:ext>
            </a:extLst>
          </p:cNvPr>
          <p:cNvSpPr/>
          <p:nvPr/>
        </p:nvSpPr>
        <p:spPr>
          <a:xfrm>
            <a:off x="1905001" y="1064078"/>
            <a:ext cx="7834951" cy="1295400"/>
          </a:xfrm>
          <a:prstGeom prst="foldedCorner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2400" b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 2: Gia đình bạn Hoa có bao nhiêu người và bao nhiêu thế hệ ?</a:t>
            </a:r>
          </a:p>
        </p:txBody>
      </p:sp>
      <p:sp>
        <p:nvSpPr>
          <p:cNvPr id="28" name="Rectangle: Folded Corner 27">
            <a:extLst>
              <a:ext uri="{FF2B5EF4-FFF2-40B4-BE49-F238E27FC236}">
                <a16:creationId xmlns:a16="http://schemas.microsoft.com/office/drawing/2014/main" id="{02105D08-1F14-416F-86C2-51DFEA1D8826}"/>
              </a:ext>
            </a:extLst>
          </p:cNvPr>
          <p:cNvSpPr/>
          <p:nvPr/>
        </p:nvSpPr>
        <p:spPr>
          <a:xfrm>
            <a:off x="1905000" y="2455592"/>
            <a:ext cx="6738852" cy="845600"/>
          </a:xfrm>
          <a:prstGeom prst="foldedCorner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2400" b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Đáp án:  6 người, 3 thế hệ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A1AF95E-ACBD-46E9-8F43-1F6D65A0D221}"/>
              </a:ext>
            </a:extLst>
          </p:cNvPr>
          <p:cNvSpPr/>
          <p:nvPr/>
        </p:nvSpPr>
        <p:spPr>
          <a:xfrm rot="5600923">
            <a:off x="3647494" y="4602835"/>
            <a:ext cx="1828748" cy="188234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1" name="Arrow: Pentagon 30">
            <a:hlinkClick r:id="rId7" action="ppaction://hlinksldjump"/>
            <a:extLst>
              <a:ext uri="{FF2B5EF4-FFF2-40B4-BE49-F238E27FC236}">
                <a16:creationId xmlns:a16="http://schemas.microsoft.com/office/drawing/2014/main" id="{AA693000-41B6-4481-BACC-F3E8F4F6DBBA}"/>
              </a:ext>
            </a:extLst>
          </p:cNvPr>
          <p:cNvSpPr/>
          <p:nvPr/>
        </p:nvSpPr>
        <p:spPr>
          <a:xfrm rot="586976" flipH="1">
            <a:off x="3625055" y="3909016"/>
            <a:ext cx="1733204" cy="674636"/>
          </a:xfrm>
          <a:prstGeom prst="homePlate">
            <a:avLst/>
          </a:prstGeom>
          <a:blipFill>
            <a:blip r:embed="rId6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21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 HOME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AD4177A1-A88F-4280-9343-2E28544658A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4681" y="4950351"/>
            <a:ext cx="714375" cy="764381"/>
          </a:xfrm>
          <a:prstGeom prst="rect">
            <a:avLst/>
          </a:prstGeom>
        </p:spPr>
      </p:pic>
      <p:sp>
        <p:nvSpPr>
          <p:cNvPr id="36" name="Flowchart: Summing Junction 35">
            <a:extLst>
              <a:ext uri="{FF2B5EF4-FFF2-40B4-BE49-F238E27FC236}">
                <a16:creationId xmlns:a16="http://schemas.microsoft.com/office/drawing/2014/main" id="{9A9D8C94-FF71-4542-A1F8-47F84D77E78E}"/>
              </a:ext>
            </a:extLst>
          </p:cNvPr>
          <p:cNvSpPr/>
          <p:nvPr/>
        </p:nvSpPr>
        <p:spPr>
          <a:xfrm>
            <a:off x="4543426" y="4002995"/>
            <a:ext cx="115805" cy="115805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52D227BA-4253-4222-A515-03444C57CB2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002" y="4722841"/>
            <a:ext cx="873043" cy="956990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7ADCD335-3FE0-4DF0-AEE0-F01FB02593E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3836445"/>
            <a:ext cx="873043" cy="95699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431D4799-01BE-422D-9BB8-792204DC8F8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009" y="3435535"/>
            <a:ext cx="583484" cy="576482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CE2D8554-4EA9-4489-87EE-9EE8BCAD807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42422" y="3605909"/>
            <a:ext cx="660121" cy="632396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6492" y="3796529"/>
            <a:ext cx="371475" cy="328613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BF1CB1F2-B380-48F5-8964-31095DE91B5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1781" y="2969611"/>
            <a:ext cx="1290076" cy="1645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825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1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1.66667E-6 -0.2247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27" grpId="0" animBg="1"/>
      <p:bldP spid="2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23805F6-EA77-4D51-9744-9F37A57F23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3621" y="4502882"/>
            <a:ext cx="1476884" cy="13077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8B3DB36-0CAB-4CD0-BE48-595E0CADE4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9327" y="4118799"/>
            <a:ext cx="1545470" cy="1037934"/>
          </a:xfrm>
          <a:prstGeom prst="rect">
            <a:avLst/>
          </a:prstGeom>
        </p:spPr>
      </p:pic>
      <p:sp>
        <p:nvSpPr>
          <p:cNvPr id="9" name="Rectangle: Folded Corner 8">
            <a:extLst>
              <a:ext uri="{FF2B5EF4-FFF2-40B4-BE49-F238E27FC236}">
                <a16:creationId xmlns:a16="http://schemas.microsoft.com/office/drawing/2014/main" id="{6FCD71A2-4BFE-4953-931C-BECE5B4A1D66}"/>
              </a:ext>
            </a:extLst>
          </p:cNvPr>
          <p:cNvSpPr/>
          <p:nvPr/>
        </p:nvSpPr>
        <p:spPr>
          <a:xfrm>
            <a:off x="7963336" y="3614055"/>
            <a:ext cx="1946311" cy="996009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cây bút mực</a:t>
            </a:r>
          </a:p>
        </p:txBody>
      </p:sp>
      <p:sp>
        <p:nvSpPr>
          <p:cNvPr id="27" name="Rectangle: Folded Corner 26">
            <a:extLst>
              <a:ext uri="{FF2B5EF4-FFF2-40B4-BE49-F238E27FC236}">
                <a16:creationId xmlns:a16="http://schemas.microsoft.com/office/drawing/2014/main" id="{A468FF43-48BE-45C8-AE0E-72371E21D00D}"/>
              </a:ext>
            </a:extLst>
          </p:cNvPr>
          <p:cNvSpPr/>
          <p:nvPr/>
        </p:nvSpPr>
        <p:spPr>
          <a:xfrm>
            <a:off x="1905000" y="578982"/>
            <a:ext cx="7217228" cy="1295400"/>
          </a:xfrm>
          <a:prstGeom prst="foldedCorner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2400" b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 3 : Lời chốt của Mặt trời là gì ? </a:t>
            </a:r>
          </a:p>
        </p:txBody>
      </p:sp>
      <p:sp>
        <p:nvSpPr>
          <p:cNvPr id="28" name="Rectangle: Folded Corner 27">
            <a:extLst>
              <a:ext uri="{FF2B5EF4-FFF2-40B4-BE49-F238E27FC236}">
                <a16:creationId xmlns:a16="http://schemas.microsoft.com/office/drawing/2014/main" id="{02105D08-1F14-416F-86C2-51DFEA1D8826}"/>
              </a:ext>
            </a:extLst>
          </p:cNvPr>
          <p:cNvSpPr/>
          <p:nvPr/>
        </p:nvSpPr>
        <p:spPr>
          <a:xfrm>
            <a:off x="1905000" y="2098736"/>
            <a:ext cx="6948621" cy="1461685"/>
          </a:xfrm>
          <a:prstGeom prst="foldedCorner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defTabSz="685800">
              <a:defRPr/>
            </a:pPr>
            <a:r>
              <a:rPr lang="en-US" sz="2400" b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Đáp án : 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A1AF95E-ACBD-46E9-8F43-1F6D65A0D221}"/>
              </a:ext>
            </a:extLst>
          </p:cNvPr>
          <p:cNvSpPr/>
          <p:nvPr/>
        </p:nvSpPr>
        <p:spPr>
          <a:xfrm rot="5600923">
            <a:off x="3647494" y="4602835"/>
            <a:ext cx="1828748" cy="188234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1" name="Arrow: Pentagon 30">
            <a:hlinkClick r:id="rId7" action="ppaction://hlinksldjump"/>
            <a:extLst>
              <a:ext uri="{FF2B5EF4-FFF2-40B4-BE49-F238E27FC236}">
                <a16:creationId xmlns:a16="http://schemas.microsoft.com/office/drawing/2014/main" id="{AA693000-41B6-4481-BACC-F3E8F4F6DBBA}"/>
              </a:ext>
            </a:extLst>
          </p:cNvPr>
          <p:cNvSpPr/>
          <p:nvPr/>
        </p:nvSpPr>
        <p:spPr>
          <a:xfrm rot="586976" flipH="1">
            <a:off x="3625055" y="3909016"/>
            <a:ext cx="1733204" cy="674636"/>
          </a:xfrm>
          <a:prstGeom prst="homePlate">
            <a:avLst/>
          </a:prstGeom>
          <a:blipFill>
            <a:blip r:embed="rId6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21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 HOME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AD4177A1-A88F-4280-9343-2E28544658A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4681" y="4950351"/>
            <a:ext cx="714375" cy="764381"/>
          </a:xfrm>
          <a:prstGeom prst="rect">
            <a:avLst/>
          </a:prstGeom>
        </p:spPr>
      </p:pic>
      <p:sp>
        <p:nvSpPr>
          <p:cNvPr id="36" name="Flowchart: Summing Junction 35">
            <a:extLst>
              <a:ext uri="{FF2B5EF4-FFF2-40B4-BE49-F238E27FC236}">
                <a16:creationId xmlns:a16="http://schemas.microsoft.com/office/drawing/2014/main" id="{9A9D8C94-FF71-4542-A1F8-47F84D77E78E}"/>
              </a:ext>
            </a:extLst>
          </p:cNvPr>
          <p:cNvSpPr/>
          <p:nvPr/>
        </p:nvSpPr>
        <p:spPr>
          <a:xfrm>
            <a:off x="4543426" y="4002995"/>
            <a:ext cx="115805" cy="115805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52D227BA-4253-4222-A515-03444C57CB2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002" y="4722841"/>
            <a:ext cx="873043" cy="956990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7ADCD335-3FE0-4DF0-AEE0-F01FB02593E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3836445"/>
            <a:ext cx="873043" cy="95699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431D4799-01BE-422D-9BB8-792204DC8F8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009" y="3435535"/>
            <a:ext cx="583484" cy="576482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CE2D8554-4EA9-4489-87EE-9EE8BCAD807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42422" y="3605909"/>
            <a:ext cx="660121" cy="632396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6492" y="3796529"/>
            <a:ext cx="371475" cy="328613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BF1CB1F2-B380-48F5-8964-31095DE91B5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6571" y="2778918"/>
            <a:ext cx="1221131" cy="2035220"/>
          </a:xfrm>
          <a:prstGeom prst="rect">
            <a:avLst/>
          </a:prstGeom>
        </p:spPr>
      </p:pic>
      <p:pic>
        <p:nvPicPr>
          <p:cNvPr id="18" name="Picture 17"/>
          <p:cNvPicPr/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0341" y="2098736"/>
            <a:ext cx="5238987" cy="14435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12894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1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1.66667E-6 -0.2247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27" grpId="0" animBg="1"/>
      <p:bldP spid="2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382" y="0"/>
            <a:ext cx="11325137" cy="6858000"/>
          </a:xfrm>
          <a:prstGeom prst="rect">
            <a:avLst/>
          </a:prstGeom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225016" y="137943"/>
            <a:ext cx="3848668" cy="696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defRPr/>
            </a:pPr>
            <a:r>
              <a:rPr lang="en-US" sz="3200" b="1">
                <a:solidFill>
                  <a:srgbClr val="C00000"/>
                </a:solidFill>
                <a:cs typeface="Times New Roman" panose="02020603050405020304" pitchFamily="18" charset="0"/>
              </a:rPr>
              <a:t>Chủ đề 1 : Gia đình</a:t>
            </a:r>
            <a:endParaRPr lang="en-US" sz="2800" b="1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9645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064" y="3126344"/>
            <a:ext cx="5248136" cy="3035620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524000" y="0"/>
            <a:ext cx="9166090" cy="847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sz="2400" kern="0" dirty="0" err="1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 … </a:t>
            </a:r>
            <a:r>
              <a:rPr lang="en-US" sz="2400" kern="0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 … </a:t>
            </a:r>
            <a:r>
              <a:rPr lang="en-US" sz="2400" kern="0" dirty="0" err="1">
                <a:latin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 … </a:t>
            </a:r>
            <a:r>
              <a:rPr lang="en-US" sz="2400" kern="0" dirty="0" err="1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 …</a:t>
            </a:r>
          </a:p>
          <a:p>
            <a:pPr eaLnBrk="1" hangingPunct="1">
              <a:defRPr/>
            </a:pP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1 :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đình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374" y="768883"/>
            <a:ext cx="893207" cy="95410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568140" y="888702"/>
            <a:ext cx="7285985" cy="461665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mở đầu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06571" y="1452725"/>
            <a:ext cx="7951071" cy="461665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Giới thiệu với bạn về các thành viên trong gia đình em.</a:t>
            </a:r>
          </a:p>
        </p:txBody>
      </p:sp>
      <p:sp>
        <p:nvSpPr>
          <p:cNvPr id="11" name="Rectangle: Rounded Corners 5"/>
          <p:cNvSpPr/>
          <p:nvPr/>
        </p:nvSpPr>
        <p:spPr>
          <a:xfrm>
            <a:off x="2568139" y="1914390"/>
            <a:ext cx="7013330" cy="48289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ln w="0"/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-Gia </a:t>
            </a:r>
            <a:r>
              <a:rPr lang="en-US" sz="2400" dirty="0" err="1">
                <a:ln w="0"/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đình</a:t>
            </a:r>
            <a:r>
              <a:rPr lang="en-US" sz="2400" dirty="0">
                <a:ln w="0"/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ln w="0"/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ln w="0"/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mấy</a:t>
            </a:r>
            <a:r>
              <a:rPr lang="en-US" sz="2400" dirty="0">
                <a:ln w="0"/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sz="2400" dirty="0">
                <a:ln w="0"/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 </a:t>
            </a:r>
            <a:r>
              <a:rPr lang="en-US" sz="2400" dirty="0" err="1">
                <a:ln w="0"/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Gồm</a:t>
            </a:r>
            <a:r>
              <a:rPr lang="en-US" sz="2400" dirty="0">
                <a:ln w="0"/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2400" dirty="0">
                <a:ln w="0"/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ai?</a:t>
            </a:r>
          </a:p>
        </p:txBody>
      </p:sp>
      <p:sp>
        <p:nvSpPr>
          <p:cNvPr id="12" name="Rectangle: Rounded Corners 6"/>
          <p:cNvSpPr/>
          <p:nvPr/>
        </p:nvSpPr>
        <p:spPr>
          <a:xfrm>
            <a:off x="2634581" y="2400857"/>
            <a:ext cx="6617545" cy="458092"/>
          </a:xfrm>
          <a:prstGeom prst="round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>
                <a:ln w="0"/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-Công </a:t>
            </a:r>
            <a:r>
              <a:rPr lang="en-US" sz="2400" dirty="0" err="1">
                <a:ln w="0"/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việc</a:t>
            </a:r>
            <a:r>
              <a:rPr lang="en-US" sz="2400" dirty="0">
                <a:ln w="0"/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ln w="0"/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mỗi</a:t>
            </a:r>
            <a:r>
              <a:rPr lang="en-US" sz="2400" dirty="0">
                <a:ln w="0"/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sz="2400" dirty="0">
                <a:ln w="0"/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ln w="0"/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gì</a:t>
            </a:r>
            <a:r>
              <a:rPr lang="en-US" sz="2400" dirty="0">
                <a:ln w="0"/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2456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 animBg="1"/>
      <p:bldP spid="11" grpId="0" bldLvl="0"/>
      <p:bldP spid="12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1329" y="1355018"/>
            <a:ext cx="7985353" cy="550298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28739" y="813167"/>
            <a:ext cx="3915717" cy="461665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khám phá 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320" y="669532"/>
            <a:ext cx="1014098" cy="919584"/>
          </a:xfrm>
          <a:prstGeom prst="rect">
            <a:avLst/>
          </a:prstGeom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1524000" y="0"/>
            <a:ext cx="9166090" cy="847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2400" kern="0">
                <a:latin typeface="Arial" panose="020B0604020202020204" pitchFamily="34" charset="0"/>
                <a:cs typeface="Arial" panose="020B0604020202020204" pitchFamily="34" charset="0"/>
              </a:rPr>
              <a:t>		Thứ … ngày … tháng … năm …</a:t>
            </a:r>
          </a:p>
          <a:p>
            <a:pPr eaLnBrk="1" hangingPunct="1">
              <a:defRPr/>
            </a:pPr>
            <a:r>
              <a:rPr lang="en-US" sz="2400" kern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Bài 1 : </a:t>
            </a:r>
            <a:r>
              <a:rPr lang="en-US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thế hệ trong gia đình (tiết 1)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91328" y="1304542"/>
            <a:ext cx="8476672" cy="830997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1. Em hãy nêu các thành viên trong gia đình Hoa từ người nhiều tuổi đến ít tuổi.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372010" y="2349470"/>
            <a:ext cx="1174045" cy="485422"/>
          </a:xfrm>
          <a:prstGeom prst="rect">
            <a:avLst/>
          </a:prstGeom>
          <a:ln w="28575">
            <a:solidFill>
              <a:srgbClr val="FFFF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Mẹ</a:t>
            </a:r>
            <a:endParaRPr lang="en-US" sz="2800" dirty="0"/>
          </a:p>
        </p:txBody>
      </p:sp>
      <p:sp>
        <p:nvSpPr>
          <p:cNvPr id="13" name="Rectangle 12"/>
          <p:cNvSpPr/>
          <p:nvPr/>
        </p:nvSpPr>
        <p:spPr>
          <a:xfrm>
            <a:off x="5370411" y="2006742"/>
            <a:ext cx="1174045" cy="485422"/>
          </a:xfrm>
          <a:prstGeom prst="rect">
            <a:avLst/>
          </a:prstGeom>
          <a:ln w="28575">
            <a:solidFill>
              <a:srgbClr val="FFFF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Bố</a:t>
            </a:r>
            <a:endParaRPr lang="en-US" sz="2800" dirty="0"/>
          </a:p>
        </p:txBody>
      </p:sp>
      <p:sp>
        <p:nvSpPr>
          <p:cNvPr id="14" name="Rectangle 13"/>
          <p:cNvSpPr/>
          <p:nvPr/>
        </p:nvSpPr>
        <p:spPr>
          <a:xfrm>
            <a:off x="7786610" y="2583052"/>
            <a:ext cx="1309511" cy="485422"/>
          </a:xfrm>
          <a:prstGeom prst="rect">
            <a:avLst/>
          </a:prstGeom>
          <a:ln w="28575">
            <a:solidFill>
              <a:srgbClr val="FFFF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Ông</a:t>
            </a:r>
            <a:r>
              <a:rPr lang="en-US" sz="2800" dirty="0"/>
              <a:t> </a:t>
            </a:r>
            <a:r>
              <a:rPr lang="en-US" sz="2800" dirty="0" err="1"/>
              <a:t>bà</a:t>
            </a:r>
            <a:endParaRPr lang="en-US" sz="2800" dirty="0"/>
          </a:p>
        </p:txBody>
      </p:sp>
      <p:sp>
        <p:nvSpPr>
          <p:cNvPr id="15" name="Rectangle 14"/>
          <p:cNvSpPr/>
          <p:nvPr/>
        </p:nvSpPr>
        <p:spPr>
          <a:xfrm>
            <a:off x="6493460" y="3215038"/>
            <a:ext cx="1174046" cy="485422"/>
          </a:xfrm>
          <a:prstGeom prst="rect">
            <a:avLst/>
          </a:prstGeom>
          <a:ln w="28575">
            <a:solidFill>
              <a:srgbClr val="FFFF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Hoa</a:t>
            </a:r>
            <a:endParaRPr lang="en-US" sz="2800" dirty="0"/>
          </a:p>
        </p:txBody>
      </p:sp>
      <p:sp>
        <p:nvSpPr>
          <p:cNvPr id="16" name="Rectangle 15"/>
          <p:cNvSpPr/>
          <p:nvPr/>
        </p:nvSpPr>
        <p:spPr>
          <a:xfrm>
            <a:off x="4246811" y="3590323"/>
            <a:ext cx="1437923" cy="485422"/>
          </a:xfrm>
          <a:prstGeom prst="rect">
            <a:avLst/>
          </a:prstGeom>
          <a:ln w="28575">
            <a:solidFill>
              <a:srgbClr val="FFFF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Em</a:t>
            </a:r>
            <a:r>
              <a:rPr lang="en-US" sz="2800" dirty="0"/>
              <a:t> </a:t>
            </a:r>
            <a:r>
              <a:rPr lang="en-US" sz="2800" dirty="0" err="1"/>
              <a:t>trai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36543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715" y="2178181"/>
            <a:ext cx="5082722" cy="4666609"/>
          </a:xfrm>
          <a:prstGeom prst="rect">
            <a:avLst/>
          </a:prstGeom>
        </p:spPr>
      </p:pic>
      <p:sp>
        <p:nvSpPr>
          <p:cNvPr id="20" name="Rounded Rectangle 19"/>
          <p:cNvSpPr/>
          <p:nvPr/>
        </p:nvSpPr>
        <p:spPr>
          <a:xfrm>
            <a:off x="7080591" y="3592812"/>
            <a:ext cx="3309256" cy="87366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 ai trong sơ đồ ngang hàng nhau ?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7080589" y="4782964"/>
            <a:ext cx="3309259" cy="136398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 và nói các thành viên cùng thế hệ trong gia đình Hoa.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7080588" y="2428333"/>
            <a:ext cx="3309258" cy="87366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 đình Hoa có mấy thế hệ ?</a:t>
            </a: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1524000" y="0"/>
            <a:ext cx="9166090" cy="847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2400" kern="0">
                <a:latin typeface="Arial" panose="020B0604020202020204" pitchFamily="34" charset="0"/>
                <a:cs typeface="Arial" panose="020B0604020202020204" pitchFamily="34" charset="0"/>
              </a:rPr>
              <a:t>		Thứ … ngày … tháng … năm …</a:t>
            </a:r>
          </a:p>
          <a:p>
            <a:pPr eaLnBrk="1" hangingPunct="1">
              <a:defRPr/>
            </a:pPr>
            <a:r>
              <a:rPr lang="en-US" sz="2400" kern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Bài 1 : </a:t>
            </a:r>
            <a:r>
              <a:rPr lang="en-US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thế hệ trong gia đình (tiết 1)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320" y="669532"/>
            <a:ext cx="1014098" cy="91958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628739" y="813167"/>
            <a:ext cx="3498793" cy="461665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khám phá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449447" y="1341169"/>
            <a:ext cx="8087925" cy="770675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Gia đình Hoa có nhiều thế hệ cùng chung sống. </a:t>
            </a:r>
          </a:p>
          <a:p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 người ngang hàng trên sơ đồ là cùng một thế hệ.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4551362" y="2974411"/>
            <a:ext cx="699911" cy="602524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1</a:t>
            </a:r>
          </a:p>
        </p:txBody>
      </p:sp>
      <p:sp>
        <p:nvSpPr>
          <p:cNvPr id="18" name="Oval 17"/>
          <p:cNvSpPr/>
          <p:nvPr/>
        </p:nvSpPr>
        <p:spPr>
          <a:xfrm>
            <a:off x="3419487" y="4149985"/>
            <a:ext cx="699911" cy="632978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2</a:t>
            </a:r>
          </a:p>
        </p:txBody>
      </p:sp>
      <p:sp>
        <p:nvSpPr>
          <p:cNvPr id="19" name="Oval 18"/>
          <p:cNvSpPr/>
          <p:nvPr/>
        </p:nvSpPr>
        <p:spPr>
          <a:xfrm>
            <a:off x="3419487" y="5372028"/>
            <a:ext cx="699911" cy="623565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069635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16" grpId="0" animBg="1"/>
      <p:bldP spid="16" grpId="1" animBg="1"/>
      <p:bldP spid="17" grpId="0" animBg="1"/>
      <p:bldP spid="18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715" y="2178181"/>
            <a:ext cx="5082722" cy="4666609"/>
          </a:xfrm>
          <a:prstGeom prst="rect">
            <a:avLst/>
          </a:prstGeom>
        </p:spPr>
      </p:pic>
      <p:sp>
        <p:nvSpPr>
          <p:cNvPr id="21" name="Rounded Rectangle 20"/>
          <p:cNvSpPr/>
          <p:nvPr/>
        </p:nvSpPr>
        <p:spPr>
          <a:xfrm>
            <a:off x="6951045" y="3576935"/>
            <a:ext cx="4540469" cy="195304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defTabSz="685800">
              <a:defRPr/>
            </a:pPr>
            <a:r>
              <a:rPr lang="en-US" sz="2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Gia đình Hoa có 3 thế hệ: </a:t>
            </a:r>
          </a:p>
          <a:p>
            <a:pPr defTabSz="685800">
              <a:defRPr/>
            </a:pPr>
            <a:r>
              <a:rPr lang="en-US" sz="2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 hệ thứ nhất: ông và bà</a:t>
            </a:r>
          </a:p>
          <a:p>
            <a:pPr defTabSz="685800">
              <a:defRPr/>
            </a:pPr>
            <a:r>
              <a:rPr lang="en-US" sz="2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 hệ thứ hai: bố và mẹ</a:t>
            </a:r>
          </a:p>
          <a:p>
            <a:pPr defTabSz="685800">
              <a:defRPr/>
            </a:pPr>
            <a:r>
              <a:rPr lang="en-US" sz="2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 hệ thứ ba: Hoa và em trai</a:t>
            </a:r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8136729" y="2703272"/>
            <a:ext cx="1497355" cy="57240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 luận</a:t>
            </a: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1524000" y="0"/>
            <a:ext cx="9166090" cy="847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2400" kern="0">
                <a:latin typeface="Arial" panose="020B0604020202020204" pitchFamily="34" charset="0"/>
                <a:cs typeface="Arial" panose="020B0604020202020204" pitchFamily="34" charset="0"/>
              </a:rPr>
              <a:t>		Thứ … ngày … tháng … năm …</a:t>
            </a:r>
          </a:p>
          <a:p>
            <a:pPr eaLnBrk="1" hangingPunct="1">
              <a:defRPr/>
            </a:pPr>
            <a:r>
              <a:rPr lang="en-US" sz="2400" kern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Bài 1 : </a:t>
            </a:r>
            <a:r>
              <a:rPr lang="en-US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thế hệ trong gia đình (tiết 1)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320" y="669532"/>
            <a:ext cx="1014098" cy="91958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628739" y="813167"/>
            <a:ext cx="3498793" cy="461665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khám phá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449447" y="1341169"/>
            <a:ext cx="8087925" cy="770675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Gia đình Hoa có nhiều thế hệ cùng chung sống. </a:t>
            </a:r>
          </a:p>
          <a:p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 người ngang hàng trên sơ đồ là cùng một thế hệ.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4551362" y="2974411"/>
            <a:ext cx="699911" cy="602524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1</a:t>
            </a:r>
          </a:p>
        </p:txBody>
      </p:sp>
      <p:sp>
        <p:nvSpPr>
          <p:cNvPr id="18" name="Oval 17"/>
          <p:cNvSpPr/>
          <p:nvPr/>
        </p:nvSpPr>
        <p:spPr>
          <a:xfrm>
            <a:off x="3419487" y="4149985"/>
            <a:ext cx="699911" cy="632978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2</a:t>
            </a:r>
          </a:p>
        </p:txBody>
      </p:sp>
      <p:sp>
        <p:nvSpPr>
          <p:cNvPr id="19" name="Oval 18"/>
          <p:cNvSpPr/>
          <p:nvPr/>
        </p:nvSpPr>
        <p:spPr>
          <a:xfrm>
            <a:off x="3419487" y="5372028"/>
            <a:ext cx="699911" cy="623565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338640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479" y="802783"/>
            <a:ext cx="955343" cy="90152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601951" y="1054119"/>
            <a:ext cx="4051004" cy="461665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thực hành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028969" y="1676089"/>
            <a:ext cx="8513822" cy="830997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Hãy vẽ, dán ảnh hoặc viết tên từng thành viên trong gia đình em vào sơ đồ gợi ý dưới đây.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91328" y="5801269"/>
            <a:ext cx="7831434" cy="461665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2. Giới thiệu sơ đồ các thế hệ trong gia đình em.</a:t>
            </a: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1524000" y="0"/>
            <a:ext cx="9166090" cy="847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2400" kern="0">
                <a:latin typeface="Arial" panose="020B0604020202020204" pitchFamily="34" charset="0"/>
                <a:cs typeface="Arial" panose="020B0604020202020204" pitchFamily="34" charset="0"/>
              </a:rPr>
              <a:t>		Thứ … ngày … tháng … năm …</a:t>
            </a:r>
          </a:p>
          <a:p>
            <a:pPr eaLnBrk="1" hangingPunct="1">
              <a:defRPr/>
            </a:pPr>
            <a:r>
              <a:rPr lang="en-US" sz="2400" kern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Bài 1 : </a:t>
            </a:r>
            <a:r>
              <a:rPr lang="en-US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thế hệ trong gia đình (tiết 1)</a:t>
            </a:r>
          </a:p>
        </p:txBody>
      </p:sp>
      <p:pic>
        <p:nvPicPr>
          <p:cNvPr id="14" name="Picture 13" descr="Chart, bubble chart&#10;&#10;Description automatically generate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7194" y="2666552"/>
            <a:ext cx="6539702" cy="2951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34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781" y="2286343"/>
            <a:ext cx="7877713" cy="2373519"/>
          </a:xfrm>
          <a:prstGeom prst="rect">
            <a:avLst/>
          </a:prstGeom>
          <a:noFill/>
        </p:spPr>
      </p:pic>
      <p:sp>
        <p:nvSpPr>
          <p:cNvPr id="5" name="Rounded Rectangle 4"/>
          <p:cNvSpPr/>
          <p:nvPr/>
        </p:nvSpPr>
        <p:spPr>
          <a:xfrm>
            <a:off x="3686459" y="1283505"/>
            <a:ext cx="2862021" cy="56723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</a:rPr>
              <a:t>Kết luận</a:t>
            </a:r>
            <a:endParaRPr lang="en-US" sz="1400" b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524000" y="0"/>
            <a:ext cx="9166090" cy="847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2400" kern="0">
                <a:latin typeface="Arial" panose="020B0604020202020204" pitchFamily="34" charset="0"/>
                <a:cs typeface="Arial" panose="020B0604020202020204" pitchFamily="34" charset="0"/>
              </a:rPr>
              <a:t>		Thứ … ngày … tháng … năm …</a:t>
            </a:r>
          </a:p>
          <a:p>
            <a:pPr eaLnBrk="1" hangingPunct="1">
              <a:defRPr/>
            </a:pPr>
            <a:r>
              <a:rPr lang="en-US" sz="2400" kern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Bài 1 : </a:t>
            </a:r>
            <a:r>
              <a:rPr lang="en-US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thế hệ trong gia đình (tiết 1)</a:t>
            </a:r>
          </a:p>
        </p:txBody>
      </p:sp>
    </p:spTree>
    <p:extLst>
      <p:ext uri="{BB962C8B-B14F-4D97-AF65-F5344CB8AC3E}">
        <p14:creationId xmlns:p14="http://schemas.microsoft.com/office/powerpoint/2010/main" val="506311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069610" y="1166177"/>
            <a:ext cx="2284659" cy="552993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  <a:endParaRPr lang="en-US" sz="24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826" y="2661317"/>
            <a:ext cx="4196684" cy="4196684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3069610" y="1790046"/>
            <a:ext cx="3892213" cy="57296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làm phóng viên nhí </a:t>
            </a:r>
            <a:endParaRPr lang="en-US" sz="24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val Callout 11"/>
          <p:cNvSpPr/>
          <p:nvPr/>
        </p:nvSpPr>
        <p:spPr>
          <a:xfrm>
            <a:off x="6150591" y="3271020"/>
            <a:ext cx="4339989" cy="2119847"/>
          </a:xfrm>
          <a:prstGeom prst="wedgeEllipseCallout">
            <a:avLst>
              <a:gd name="adj1" fmla="val -62336"/>
              <a:gd name="adj2" fmla="val -3033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 – đáp về gia đình</a:t>
            </a:r>
            <a:endParaRPr lang="en-US" sz="24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524000" y="0"/>
            <a:ext cx="9166090" cy="847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2400" kern="0">
                <a:latin typeface="Arial" panose="020B0604020202020204" pitchFamily="34" charset="0"/>
                <a:cs typeface="Arial" panose="020B0604020202020204" pitchFamily="34" charset="0"/>
              </a:rPr>
              <a:t>		Thứ … ngày … tháng … năm …</a:t>
            </a:r>
          </a:p>
          <a:p>
            <a:pPr eaLnBrk="1" hangingPunct="1">
              <a:defRPr/>
            </a:pPr>
            <a:r>
              <a:rPr lang="en-US" sz="2400" kern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Bài 1 : </a:t>
            </a:r>
            <a:r>
              <a:rPr lang="en-US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thế hệ trong gia đình (tiết 1)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677" y="931120"/>
            <a:ext cx="857987" cy="969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466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1482</TotalTime>
  <Words>369</Words>
  <Application>Microsoft Office PowerPoint</Application>
  <PresentationFormat>Widescreen</PresentationFormat>
  <Paragraphs>72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宋体</vt:lpstr>
      <vt:lpstr>Arial</vt:lpstr>
      <vt:lpstr>Arial-Rounded</vt:lpstr>
      <vt:lpstr>Calibri</vt:lpstr>
      <vt:lpstr>Calibri Light</vt:lpstr>
      <vt:lpstr>等线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SLIRA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hong luong</dc:creator>
  <cp:lastModifiedBy>Techsi.vn</cp:lastModifiedBy>
  <cp:revision>342</cp:revision>
  <dcterms:created xsi:type="dcterms:W3CDTF">2021-06-08T07:37:38Z</dcterms:created>
  <dcterms:modified xsi:type="dcterms:W3CDTF">2023-09-19T06:13:16Z</dcterms:modified>
</cp:coreProperties>
</file>